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315" r:id="rId2"/>
    <p:sldId id="260" r:id="rId3"/>
    <p:sldId id="271" r:id="rId4"/>
    <p:sldId id="299" r:id="rId5"/>
    <p:sldId id="300" r:id="rId6"/>
    <p:sldId id="314" r:id="rId7"/>
    <p:sldId id="317" r:id="rId8"/>
    <p:sldId id="318" r:id="rId9"/>
    <p:sldId id="279" r:id="rId10"/>
    <p:sldId id="31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60" autoAdjust="0"/>
    <p:restoredTop sz="94660"/>
  </p:normalViewPr>
  <p:slideViewPr>
    <p:cSldViewPr>
      <p:cViewPr varScale="1">
        <p:scale>
          <a:sx n="84" d="100"/>
          <a:sy n="84" d="100"/>
        </p:scale>
        <p:origin x="1469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CB64A8-5449-4014-BB38-14F9EE4BB69A}" type="datetimeFigureOut">
              <a:rPr lang="en-US" smtClean="0"/>
              <a:t>7/13/2014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CD82D0-6E50-480F-BD2E-CCCCCA09F2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4836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A6D2531-9764-4CE0-B41B-15414408E2CB}" type="slidenum">
              <a:rPr lang="en-US"/>
              <a:pPr/>
              <a:t>4</a:t>
            </a:fld>
            <a:endParaRPr lang="en-US"/>
          </a:p>
        </p:txBody>
      </p:sp>
      <p:sp>
        <p:nvSpPr>
          <p:cNvPr id="154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4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05749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fld id="{070903D2-6988-4777-8104-DA5B1ECD25C6}" type="slidenum">
              <a:rPr lang="en-US" sz="1200">
                <a:latin typeface="Arial" pitchFamily="34" charset="0"/>
              </a:rPr>
              <a:pPr eaLnBrk="1" hangingPunct="1"/>
              <a:t>5</a:t>
            </a:fld>
            <a:endParaRPr lang="en-US" sz="1200">
              <a:latin typeface="Arial" pitchFamily="34" charset="0"/>
            </a:endParaRPr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08927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57DD3-B69D-408B-97F3-1713AD023A9B}" type="datetime1">
              <a:rPr lang="en-US" smtClean="0"/>
              <a:t>7/13/2014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473319"/>
            <a:ext cx="2895600" cy="365125"/>
          </a:xfrm>
        </p:spPr>
        <p:txBody>
          <a:bodyPr/>
          <a:lstStyle>
            <a:lvl1pPr algn="l">
              <a:defRPr>
                <a:latin typeface="Drawing Guides" panose="02000500000000000000" pitchFamily="2" charset="0"/>
              </a:defRPr>
            </a:lvl1pPr>
          </a:lstStyle>
          <a:p>
            <a:r>
              <a:rPr lang="pl-PL" dirty="0" smtClean="0">
                <a:solidFill>
                  <a:schemeClr val="bg1"/>
                </a:solidFill>
              </a:rPr>
              <a:t>© G&amp;D Associates                                                          www.gregorydenby.com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F6D85-67A4-45AC-8F3B-6C22B1208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6365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43506-A59E-47E8-B534-BCF8A3BB7E52}" type="datetime1">
              <a:rPr lang="en-US" smtClean="0"/>
              <a:t>7/13/2014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G&amp;D Associates                                                          www.gregorydenby.com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F6D85-67A4-45AC-8F3B-6C22B1208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6308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5F7D2-1206-440E-B0AC-BA2BF84F0CE8}" type="datetime1">
              <a:rPr lang="en-US" smtClean="0"/>
              <a:t>7/13/2014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G&amp;D Associates                                                          www.gregorydenby.com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F6D85-67A4-45AC-8F3B-6C22B1208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59406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fld id="{FE6AE4FD-C42E-4682-9428-116B1EA8232E}" type="datetime1">
              <a:rPr lang="en-US" smtClean="0"/>
              <a:t>7/13/2014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G&amp;D Associates                                                          www.gregorydenby.com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F6D85-67A4-45AC-8F3B-6C22B1208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1353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0E370-458B-47AA-9FBF-97540B418096}" type="datetime1">
              <a:rPr lang="en-US" smtClean="0"/>
              <a:t>7/13/2014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G&amp;D Associates                                                          www.gregorydenby.com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F6D85-67A4-45AC-8F3B-6C22B1208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0513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3E740-78F4-42B0-9CEC-BDE9F9CC9E3B}" type="datetime1">
              <a:rPr lang="en-US" smtClean="0"/>
              <a:t>7/13/2014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G&amp;D Associates                                                          www.gregorydenby.com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F6D85-67A4-45AC-8F3B-6C22B1208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2125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012F5-6BD3-4488-8E62-942FBE673F66}" type="datetime1">
              <a:rPr lang="en-US" smtClean="0"/>
              <a:t>7/13/2014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G&amp;D Associates                                                          www.gregorydenby.com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F6D85-67A4-45AC-8F3B-6C22B1208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352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D21B0-F244-42C7-A79A-DCE5B36803CA}" type="datetime1">
              <a:rPr lang="en-US" smtClean="0"/>
              <a:t>7/13/2014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G&amp;D Associates                                                          www.gregorydenby.com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F6D85-67A4-45AC-8F3B-6C22B1208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5654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1C14F-9FC5-4DE7-A168-5C34A498DBB6}" type="datetime1">
              <a:rPr lang="en-US" smtClean="0"/>
              <a:t>7/13/2014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G&amp;D Associates                                                          www.gregorydenby.com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F6D85-67A4-45AC-8F3B-6C22B1208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3607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E2B45-B3D0-4DAA-B82F-DA14D4E9A693}" type="datetime1">
              <a:rPr lang="en-US" smtClean="0"/>
              <a:t>7/13/2014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G&amp;D Associates                                                          www.gregorydenby.com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F6D85-67A4-45AC-8F3B-6C22B1208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6229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08F9F-0CF9-47A6-BD83-2925384E2ACD}" type="datetime1">
              <a:rPr lang="en-US" smtClean="0"/>
              <a:t>7/13/2014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G&amp;D Associates                                                          www.gregorydenby.com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F6D85-67A4-45AC-8F3B-6C22B1208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1182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362672"/>
            <a:ext cx="2133600" cy="4730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FB8317-FFAE-46DF-8B46-97EACAEBE7EC}" type="datetime1">
              <a:rPr lang="en-US" smtClean="0"/>
              <a:t>7/13/2014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© G&amp;D Associates                                                          www.gregorydenby.com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FF6D85-67A4-45AC-8F3B-6C22B1208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0803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Drawing Guides" panose="02000500000000000000" pitchFamily="2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bg1"/>
          </a:solidFill>
          <a:latin typeface="Drawing Guides" panose="02000500000000000000" pitchFamily="2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1"/>
          </a:solidFill>
          <a:latin typeface="Drawing Guides" panose="02000500000000000000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Drawing Guides" panose="02000500000000000000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/>
          </a:solidFill>
          <a:latin typeface="Drawing Guides" panose="02000500000000000000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1"/>
          </a:solidFill>
          <a:latin typeface="Drawing Guides" panose="02000500000000000000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/>
            </a:r>
            <a:br>
              <a:rPr lang="en-US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228600"/>
            <a:ext cx="8686800" cy="5867400"/>
          </a:xfrm>
        </p:spPr>
        <p:txBody>
          <a:bodyPr>
            <a:normAutofit/>
          </a:bodyPr>
          <a:lstStyle/>
          <a:p>
            <a:r>
              <a:rPr lang="en-US" sz="6000" b="1" dirty="0" smtClean="0">
                <a:solidFill>
                  <a:schemeClr val="bg1"/>
                </a:solidFill>
              </a:rPr>
              <a:t>Managing Change</a:t>
            </a:r>
          </a:p>
          <a:p>
            <a:endParaRPr lang="en-US" dirty="0" smtClean="0"/>
          </a:p>
          <a:p>
            <a:pPr algn="l"/>
            <a:r>
              <a:rPr lang="en-US" dirty="0" smtClean="0">
                <a:solidFill>
                  <a:schemeClr val="bg1"/>
                </a:solidFill>
              </a:rPr>
              <a:t>David </a:t>
            </a:r>
            <a:r>
              <a:rPr lang="en-US" dirty="0" smtClean="0">
                <a:solidFill>
                  <a:schemeClr val="bg1"/>
                </a:solidFill>
              </a:rPr>
              <a:t>Gregory and </a:t>
            </a:r>
            <a:r>
              <a:rPr lang="en-US" dirty="0" err="1" smtClean="0">
                <a:solidFill>
                  <a:schemeClr val="bg1"/>
                </a:solidFill>
              </a:rPr>
              <a:t>scott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horatio</a:t>
            </a:r>
            <a:r>
              <a:rPr lang="en-US" dirty="0" smtClean="0">
                <a:solidFill>
                  <a:schemeClr val="bg1"/>
                </a:solidFill>
              </a:rPr>
              <a:t> Fuller</a:t>
            </a:r>
            <a:endParaRPr lang="en-US" dirty="0" smtClean="0">
              <a:solidFill>
                <a:schemeClr val="bg1"/>
              </a:solidFill>
            </a:endParaRPr>
          </a:p>
          <a:p>
            <a:pPr algn="l"/>
            <a:r>
              <a:rPr lang="en-US" smtClean="0">
                <a:solidFill>
                  <a:schemeClr val="bg1"/>
                </a:solidFill>
              </a:rPr>
              <a:t>Email</a:t>
            </a:r>
            <a:r>
              <a:rPr lang="en-US" dirty="0" smtClean="0">
                <a:solidFill>
                  <a:schemeClr val="bg1"/>
                </a:solidFill>
                <a:latin typeface="Eraser" panose="00000400000000000000" pitchFamily="2" charset="0"/>
              </a:rPr>
              <a:t>: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davidg@gregorydenby.com</a:t>
            </a:r>
          </a:p>
          <a:p>
            <a:pPr algn="l"/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        Scott@gregorydenby.com</a:t>
            </a:r>
            <a:endParaRPr lang="en-US" dirty="0" smtClean="0">
              <a:solidFill>
                <a:schemeClr val="bg1"/>
              </a:solidFill>
            </a:endParaRPr>
          </a:p>
          <a:p>
            <a:pPr algn="l"/>
            <a:r>
              <a:rPr lang="en-US" dirty="0" smtClean="0">
                <a:solidFill>
                  <a:schemeClr val="bg1"/>
                </a:solidFill>
              </a:rPr>
              <a:t>Follow us on Twitter @</a:t>
            </a:r>
            <a:r>
              <a:rPr lang="en-US" dirty="0" err="1" smtClean="0">
                <a:solidFill>
                  <a:schemeClr val="bg1"/>
                </a:solidFill>
              </a:rPr>
              <a:t>gregoryanddenby</a:t>
            </a:r>
            <a:endParaRPr lang="en-US" dirty="0" smtClean="0">
              <a:solidFill>
                <a:schemeClr val="bg1"/>
              </a:solidFill>
            </a:endParaRPr>
          </a:p>
          <a:p>
            <a:pPr algn="l"/>
            <a:r>
              <a:rPr lang="en-US" dirty="0" smtClean="0">
                <a:solidFill>
                  <a:schemeClr val="bg1"/>
                </a:solidFill>
              </a:rPr>
              <a:t>Like G</a:t>
            </a:r>
            <a:r>
              <a:rPr lang="en-US" dirty="0" smtClean="0">
                <a:blipFill>
                  <a:blip r:embed="rId2"/>
                  <a:tile tx="0" ty="0" sx="100000" sy="100000" flip="none" algn="tl"/>
                </a:blipFill>
                <a:latin typeface="Eraser" panose="00000400000000000000" pitchFamily="2" charset="0"/>
              </a:rPr>
              <a:t>&amp;</a:t>
            </a:r>
            <a:r>
              <a:rPr lang="en-US" dirty="0" smtClean="0">
                <a:solidFill>
                  <a:schemeClr val="bg1"/>
                </a:solidFill>
              </a:rPr>
              <a:t>D Associates on Facebook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© G&amp;D Associates                                                          www.gregorydenby.com</a:t>
            </a:r>
            <a:endParaRPr lang="en-GB" dirty="0"/>
          </a:p>
        </p:txBody>
      </p:sp>
      <p:pic>
        <p:nvPicPr>
          <p:cNvPr id="6" name="Picture 9" descr="union-jack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4724400"/>
            <a:ext cx="2073779" cy="1279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9402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371600" y="1676400"/>
            <a:ext cx="70104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8000" b="1" dirty="0" smtClean="0"/>
              <a:t>Any Questions </a:t>
            </a:r>
            <a:r>
              <a:rPr lang="en-US" sz="9800" b="1" dirty="0" smtClean="0">
                <a:latin typeface="Eraser" panose="00000400000000000000" pitchFamily="2" charset="0"/>
              </a:rPr>
              <a:t>?</a:t>
            </a:r>
            <a:endParaRPr lang="en-US" sz="9800" b="1" dirty="0">
              <a:latin typeface="Eraser" panose="00000400000000000000" pitchFamily="2" charset="0"/>
            </a:endParaRPr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6490739"/>
            <a:ext cx="2895600" cy="365125"/>
          </a:xfrm>
        </p:spPr>
        <p:txBody>
          <a:bodyPr/>
          <a:lstStyle/>
          <a:p>
            <a:pPr algn="l">
              <a:defRPr/>
            </a:pPr>
            <a:r>
              <a:rPr lang="pl-PL" dirty="0">
                <a:solidFill>
                  <a:schemeClr val="bg1"/>
                </a:solidFill>
                <a:latin typeface="Drawing Guides" panose="02000500000000000000" pitchFamily="2" charset="0"/>
              </a:rPr>
              <a:t>© G&amp;D Associates                                                          www.gregorydenby.com</a:t>
            </a:r>
            <a:endParaRPr lang="en-GB" dirty="0">
              <a:solidFill>
                <a:schemeClr val="bg1"/>
              </a:solidFill>
              <a:latin typeface="Drawing Guides" panose="02000500000000000000" pitchFamily="2" charset="0"/>
            </a:endParaRPr>
          </a:p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3317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2895600" cy="365125"/>
          </a:xfrm>
        </p:spPr>
        <p:txBody>
          <a:bodyPr/>
          <a:lstStyle/>
          <a:p>
            <a:pPr algn="l">
              <a:defRPr/>
            </a:pPr>
            <a:r>
              <a:rPr lang="pl-PL" sz="1400" dirty="0" smtClean="0">
                <a:solidFill>
                  <a:schemeClr val="bg1"/>
                </a:solidFill>
                <a:latin typeface="Drawing Guides" panose="02000500000000000000" pitchFamily="2" charset="0"/>
              </a:rPr>
              <a:t>© G&amp;D Associates                                                          www.gregorydenby.com</a:t>
            </a:r>
            <a:endParaRPr lang="en-GB" sz="1400" dirty="0"/>
          </a:p>
        </p:txBody>
      </p:sp>
      <p:sp>
        <p:nvSpPr>
          <p:cNvPr id="3" name="Subtitle 2"/>
          <p:cNvSpPr>
            <a:spLocks noGrp="1"/>
          </p:cNvSpPr>
          <p:nvPr>
            <p:ph sz="quarter" idx="4294967295"/>
          </p:nvPr>
        </p:nvSpPr>
        <p:spPr>
          <a:xfrm>
            <a:off x="762000" y="1828800"/>
            <a:ext cx="7620000" cy="4515099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/>
            <a:endParaRPr lang="en-US" b="1" dirty="0" smtClean="0">
              <a:solidFill>
                <a:schemeClr val="bg1">
                  <a:lumMod val="85000"/>
                </a:schemeClr>
              </a:solidFill>
              <a:effectLst>
                <a:reflection blurRad="6350" stA="30000" endPos="45500" dir="5400000" sy="-100000" algn="bl" rotWithShape="0"/>
              </a:effectLst>
              <a:latin typeface="Trebuchet MS"/>
              <a:ea typeface="+mj-ea"/>
              <a:cs typeface="+mj-cs"/>
            </a:endParaRPr>
          </a:p>
          <a:p>
            <a:pPr marL="0" lvl="1" indent="0" algn="ctr">
              <a:spcBef>
                <a:spcPct val="0"/>
              </a:spcBef>
              <a:buSzPct val="128000"/>
              <a:buNone/>
            </a:pPr>
            <a:r>
              <a:rPr lang="en-US" sz="4200" dirty="0">
                <a:ea typeface="+mj-ea"/>
                <a:cs typeface="+mj-cs"/>
              </a:rPr>
              <a:t>https://eastern-carver-county-schools.wikispaces.com/home </a:t>
            </a:r>
            <a:endParaRPr lang="en-US" sz="4200" dirty="0" smtClean="0">
              <a:solidFill>
                <a:schemeClr val="bg1">
                  <a:lumMod val="85000"/>
                </a:schemeClr>
              </a:solidFill>
              <a:effectLst>
                <a:reflection blurRad="6350" stA="30000" endPos="45500" dir="5400000" sy="-100000" algn="bl" rotWithShape="0"/>
              </a:effectLst>
              <a:latin typeface="Trebuchet MS"/>
              <a:ea typeface="+mj-ea"/>
              <a:cs typeface="+mj-cs"/>
            </a:endParaRPr>
          </a:p>
          <a:p>
            <a:pPr marL="0" indent="0" algn="ctr">
              <a:buNone/>
            </a:pPr>
            <a:endParaRPr lang="en-US" b="1" dirty="0" smtClean="0">
              <a:solidFill>
                <a:schemeClr val="bg1">
                  <a:lumMod val="85000"/>
                </a:schemeClr>
              </a:solidFill>
              <a:effectLst>
                <a:reflection blurRad="6350" stA="30000" endPos="45500" dir="5400000" sy="-100000" algn="bl" rotWithShape="0"/>
              </a:effectLst>
              <a:latin typeface="Trebuchet MS"/>
              <a:ea typeface="+mj-ea"/>
              <a:cs typeface="+mj-cs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/>
              <a:t>Resources</a:t>
            </a:r>
            <a:endParaRPr lang="en-US" sz="5400" b="1" dirty="0"/>
          </a:p>
        </p:txBody>
      </p:sp>
    </p:spTree>
    <p:extLst>
      <p:ext uri="{BB962C8B-B14F-4D97-AF65-F5344CB8AC3E}">
        <p14:creationId xmlns:p14="http://schemas.microsoft.com/office/powerpoint/2010/main" val="1567446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6490739"/>
            <a:ext cx="2895600" cy="365125"/>
          </a:xfrm>
        </p:spPr>
        <p:txBody>
          <a:bodyPr/>
          <a:lstStyle/>
          <a:p>
            <a:pPr algn="l">
              <a:defRPr/>
            </a:pPr>
            <a:r>
              <a:rPr lang="pl-PL" dirty="0">
                <a:solidFill>
                  <a:schemeClr val="bg1"/>
                </a:solidFill>
                <a:latin typeface="Drawing Guides" panose="02000500000000000000" pitchFamily="2" charset="0"/>
              </a:rPr>
              <a:t>© G&amp;D Associates                                                          www.gregorydenby.com</a:t>
            </a:r>
            <a:endParaRPr lang="en-GB" dirty="0">
              <a:solidFill>
                <a:schemeClr val="bg1"/>
              </a:solidFill>
              <a:latin typeface="Drawing Guides" panose="02000500000000000000" pitchFamily="2" charset="0"/>
            </a:endParaRPr>
          </a:p>
          <a:p>
            <a:pPr>
              <a:defRPr/>
            </a:pPr>
            <a:endParaRPr lang="en-GB" dirty="0"/>
          </a:p>
        </p:txBody>
      </p:sp>
      <p:sp>
        <p:nvSpPr>
          <p:cNvPr id="5" name="Oval 4"/>
          <p:cNvSpPr/>
          <p:nvPr/>
        </p:nvSpPr>
        <p:spPr>
          <a:xfrm>
            <a:off x="2612057" y="1254012"/>
            <a:ext cx="4267200" cy="3886200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 rot="19049039">
            <a:off x="1552072" y="1391882"/>
            <a:ext cx="144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Drawing Guides" panose="02000500000000000000" pitchFamily="2" charset="0"/>
              </a:rPr>
              <a:t>Tools</a:t>
            </a:r>
            <a:endParaRPr lang="en-US" sz="3600" dirty="0">
              <a:solidFill>
                <a:schemeClr val="bg1"/>
              </a:solidFill>
              <a:latin typeface="Drawing Guides" panose="02000500000000000000" pitchFamily="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rot="3222681">
            <a:off x="1519186" y="4076658"/>
            <a:ext cx="18911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Drawing Guides" panose="02000500000000000000" pitchFamily="2" charset="0"/>
              </a:rPr>
              <a:t>Time</a:t>
            </a:r>
            <a:endParaRPr lang="en-US" sz="3600" dirty="0">
              <a:solidFill>
                <a:schemeClr val="bg1"/>
              </a:solidFill>
              <a:latin typeface="Drawing Guides" panose="02000500000000000000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 rot="21084089">
            <a:off x="3316570" y="5228548"/>
            <a:ext cx="29668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Drawing Guides" panose="02000500000000000000" pitchFamily="2" charset="0"/>
              </a:rPr>
              <a:t>Environment</a:t>
            </a:r>
            <a:endParaRPr lang="en-US" sz="3600" dirty="0">
              <a:solidFill>
                <a:schemeClr val="bg1"/>
              </a:solidFill>
              <a:latin typeface="Drawing Guides" panose="02000500000000000000" pitchFamily="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 rot="3481031">
            <a:off x="5924836" y="1603963"/>
            <a:ext cx="2175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Drawing Guides" panose="02000500000000000000" pitchFamily="2" charset="0"/>
              </a:rPr>
              <a:t>Methods</a:t>
            </a:r>
            <a:endParaRPr lang="en-US" sz="3600" dirty="0">
              <a:solidFill>
                <a:schemeClr val="bg1"/>
              </a:solidFill>
              <a:latin typeface="Drawing Guides" panose="02000500000000000000" pitchFamily="2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 rot="665405">
            <a:off x="3666851" y="380886"/>
            <a:ext cx="21576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Drawing Guides" panose="02000500000000000000" pitchFamily="2" charset="0"/>
              </a:rPr>
              <a:t>Industry</a:t>
            </a:r>
            <a:endParaRPr lang="en-US" sz="3600" dirty="0">
              <a:solidFill>
                <a:schemeClr val="bg1"/>
              </a:solidFill>
              <a:latin typeface="Drawing Guides" panose="02000500000000000000" pitchFamily="2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 rot="18461334">
            <a:off x="6274159" y="3944778"/>
            <a:ext cx="17051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Drawing Guides" panose="02000500000000000000" pitchFamily="2" charset="0"/>
              </a:rPr>
              <a:t>People</a:t>
            </a:r>
            <a:endParaRPr lang="en-US" sz="3600" dirty="0">
              <a:solidFill>
                <a:schemeClr val="bg1"/>
              </a:solidFill>
              <a:latin typeface="Drawing Guides" panose="02000500000000000000" pitchFamily="2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027945" y="2830808"/>
            <a:ext cx="34008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Drawing Guides" panose="02000500000000000000" pitchFamily="2" charset="0"/>
              </a:rPr>
              <a:t>Personalization</a:t>
            </a:r>
            <a:endParaRPr lang="en-US" sz="3200" dirty="0">
              <a:latin typeface="Drawing Guides" panose="02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0894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ChangeArrowheads="1"/>
          </p:cNvSpPr>
          <p:nvPr/>
        </p:nvSpPr>
        <p:spPr bwMode="auto">
          <a:xfrm>
            <a:off x="906463" y="2057400"/>
            <a:ext cx="1152525" cy="719138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GB" sz="1600">
                <a:solidFill>
                  <a:schemeClr val="bg1"/>
                </a:solidFill>
                <a:latin typeface="Verdana" pitchFamily="34" charset="0"/>
              </a:rPr>
              <a:t>Vision</a:t>
            </a:r>
          </a:p>
        </p:txBody>
      </p:sp>
      <p:sp>
        <p:nvSpPr>
          <p:cNvPr id="153603" name="Rectangle 3"/>
          <p:cNvSpPr>
            <a:spLocks noChangeArrowheads="1"/>
          </p:cNvSpPr>
          <p:nvPr/>
        </p:nvSpPr>
        <p:spPr bwMode="auto">
          <a:xfrm>
            <a:off x="3200400" y="2057400"/>
            <a:ext cx="1152525" cy="719138"/>
          </a:xfrm>
          <a:prstGeom prst="rect">
            <a:avLst/>
          </a:prstGeom>
          <a:solidFill>
            <a:srgbClr val="FF66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GB" sz="1600">
                <a:solidFill>
                  <a:schemeClr val="bg1"/>
                </a:solidFill>
                <a:latin typeface="Verdana" pitchFamily="34" charset="0"/>
              </a:rPr>
              <a:t>Skills</a:t>
            </a:r>
          </a:p>
        </p:txBody>
      </p:sp>
      <p:sp>
        <p:nvSpPr>
          <p:cNvPr id="153604" name="Rectangle 4"/>
          <p:cNvSpPr>
            <a:spLocks noChangeArrowheads="1"/>
          </p:cNvSpPr>
          <p:nvPr/>
        </p:nvSpPr>
        <p:spPr bwMode="auto">
          <a:xfrm>
            <a:off x="5486400" y="2057400"/>
            <a:ext cx="1152525" cy="719138"/>
          </a:xfrm>
          <a:prstGeom prst="rect">
            <a:avLst/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GB" sz="1600">
                <a:solidFill>
                  <a:schemeClr val="bg1"/>
                </a:solidFill>
                <a:latin typeface="Verdana" pitchFamily="34" charset="0"/>
              </a:rPr>
              <a:t>Incentives</a:t>
            </a:r>
          </a:p>
        </p:txBody>
      </p:sp>
      <p:sp>
        <p:nvSpPr>
          <p:cNvPr id="153605" name="Rectangle 5"/>
          <p:cNvSpPr>
            <a:spLocks noChangeArrowheads="1"/>
          </p:cNvSpPr>
          <p:nvPr/>
        </p:nvSpPr>
        <p:spPr bwMode="auto">
          <a:xfrm>
            <a:off x="4362450" y="2057400"/>
            <a:ext cx="1152525" cy="719138"/>
          </a:xfrm>
          <a:prstGeom prst="rect">
            <a:avLst/>
          </a:prstGeom>
          <a:solidFill>
            <a:srgbClr val="008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GB" sz="1600">
                <a:solidFill>
                  <a:schemeClr val="bg1"/>
                </a:solidFill>
                <a:latin typeface="Verdana" pitchFamily="34" charset="0"/>
              </a:rPr>
              <a:t>Resources</a:t>
            </a:r>
          </a:p>
        </p:txBody>
      </p:sp>
      <p:sp>
        <p:nvSpPr>
          <p:cNvPr id="153606" name="Rectangle 6"/>
          <p:cNvSpPr>
            <a:spLocks noChangeArrowheads="1"/>
          </p:cNvSpPr>
          <p:nvPr/>
        </p:nvSpPr>
        <p:spPr bwMode="auto">
          <a:xfrm>
            <a:off x="2057400" y="2057400"/>
            <a:ext cx="1152525" cy="719138"/>
          </a:xfrm>
          <a:prstGeom prst="rect">
            <a:avLst/>
          </a:prstGeom>
          <a:solidFill>
            <a:srgbClr val="0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GB" sz="1600">
                <a:solidFill>
                  <a:schemeClr val="bg1"/>
                </a:solidFill>
                <a:latin typeface="Verdana" pitchFamily="34" charset="0"/>
              </a:rPr>
              <a:t>Action</a:t>
            </a:r>
          </a:p>
          <a:p>
            <a:pPr algn="ctr"/>
            <a:r>
              <a:rPr lang="en-GB" sz="1600">
                <a:solidFill>
                  <a:schemeClr val="bg1"/>
                </a:solidFill>
                <a:latin typeface="Verdana" pitchFamily="34" charset="0"/>
              </a:rPr>
              <a:t>Plan</a:t>
            </a:r>
          </a:p>
        </p:txBody>
      </p:sp>
      <p:sp>
        <p:nvSpPr>
          <p:cNvPr id="153607" name="Rectangle 7"/>
          <p:cNvSpPr>
            <a:spLocks noChangeArrowheads="1"/>
          </p:cNvSpPr>
          <p:nvPr/>
        </p:nvSpPr>
        <p:spPr bwMode="auto">
          <a:xfrm>
            <a:off x="7026275" y="2057400"/>
            <a:ext cx="1152525" cy="719138"/>
          </a:xfrm>
          <a:prstGeom prst="rect">
            <a:avLst/>
          </a:prstGeom>
          <a:solidFill>
            <a:srgbClr val="8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GB" sz="1600">
                <a:solidFill>
                  <a:schemeClr val="bg1"/>
                </a:solidFill>
                <a:latin typeface="Verdana" pitchFamily="34" charset="0"/>
              </a:rPr>
              <a:t>Change</a:t>
            </a:r>
          </a:p>
        </p:txBody>
      </p:sp>
      <p:sp>
        <p:nvSpPr>
          <p:cNvPr id="153608" name="Rectangle 8"/>
          <p:cNvSpPr>
            <a:spLocks noChangeArrowheads="1"/>
          </p:cNvSpPr>
          <p:nvPr/>
        </p:nvSpPr>
        <p:spPr bwMode="auto">
          <a:xfrm>
            <a:off x="6667500" y="2057400"/>
            <a:ext cx="358775" cy="719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8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GB" sz="1600">
                <a:solidFill>
                  <a:schemeClr val="accent2"/>
                </a:solidFill>
                <a:latin typeface="Verdana" pitchFamily="34" charset="0"/>
              </a:rPr>
              <a:t>=</a:t>
            </a:r>
          </a:p>
        </p:txBody>
      </p:sp>
      <p:sp>
        <p:nvSpPr>
          <p:cNvPr id="153609" name="Rectangle 9"/>
          <p:cNvSpPr>
            <a:spLocks noChangeArrowheads="1"/>
          </p:cNvSpPr>
          <p:nvPr/>
        </p:nvSpPr>
        <p:spPr bwMode="auto">
          <a:xfrm>
            <a:off x="1219200" y="5486400"/>
            <a:ext cx="68405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GB" sz="1000">
                <a:latin typeface="Verdana" pitchFamily="34" charset="0"/>
              </a:rPr>
              <a:t>Adapted from Knoster, T. (1991) Presentation at TASH Conference, Washington DC</a:t>
            </a:r>
          </a:p>
          <a:p>
            <a:pPr algn="ctr"/>
            <a:r>
              <a:rPr lang="en-GB" sz="1000">
                <a:latin typeface="Verdana" pitchFamily="34" charset="0"/>
              </a:rPr>
              <a:t>(Adapted by Knoster from Enterprise Group Ltd.)</a:t>
            </a:r>
          </a:p>
        </p:txBody>
      </p:sp>
      <p:sp>
        <p:nvSpPr>
          <p:cNvPr id="153610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The </a:t>
            </a:r>
            <a:r>
              <a:rPr lang="en-US" b="1" dirty="0" err="1"/>
              <a:t>Knoster</a:t>
            </a:r>
            <a:r>
              <a:rPr lang="en-US" b="1" dirty="0"/>
              <a:t> Model</a:t>
            </a:r>
          </a:p>
        </p:txBody>
      </p:sp>
      <p:sp>
        <p:nvSpPr>
          <p:cNvPr id="12" name="Footer Placeholder 1"/>
          <p:cNvSpPr txBox="1">
            <a:spLocks/>
          </p:cNvSpPr>
          <p:nvPr/>
        </p:nvSpPr>
        <p:spPr>
          <a:xfrm>
            <a:off x="0" y="649073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pl-PL" dirty="0" smtClean="0">
                <a:solidFill>
                  <a:schemeClr val="bg1"/>
                </a:solidFill>
                <a:latin typeface="Drawing Guides" panose="02000500000000000000" pitchFamily="2" charset="0"/>
              </a:rPr>
              <a:t>© G&amp;D Associates                                                          www.gregorydenby.com</a:t>
            </a:r>
            <a:endParaRPr lang="en-GB" dirty="0" smtClean="0">
              <a:solidFill>
                <a:schemeClr val="bg1"/>
              </a:solidFill>
              <a:latin typeface="Drawing Guides" panose="02000500000000000000" pitchFamily="2" charset="0"/>
            </a:endParaRPr>
          </a:p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9783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5" name="Rectangle 38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sz="3200" b="1" dirty="0" smtClean="0">
                <a:effectLst/>
              </a:rPr>
              <a:t>Missing Elements</a:t>
            </a:r>
            <a:br>
              <a:rPr lang="en-US" sz="3200" b="1" dirty="0" smtClean="0">
                <a:effectLst/>
              </a:rPr>
            </a:br>
            <a:r>
              <a:rPr lang="en-US" sz="3200" b="1" dirty="0" smtClean="0">
                <a:effectLst/>
              </a:rPr>
              <a:t>the Consequences</a:t>
            </a:r>
          </a:p>
        </p:txBody>
      </p:sp>
      <p:sp>
        <p:nvSpPr>
          <p:cNvPr id="19464" name="Rectangle 37"/>
          <p:cNvSpPr>
            <a:spLocks noChangeArrowheads="1"/>
          </p:cNvSpPr>
          <p:nvPr/>
        </p:nvSpPr>
        <p:spPr bwMode="auto">
          <a:xfrm>
            <a:off x="1600200" y="6324600"/>
            <a:ext cx="68405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GB" sz="1000" dirty="0">
                <a:solidFill>
                  <a:schemeClr val="bg1"/>
                </a:solidFill>
                <a:latin typeface="Drawing Guides" panose="02000500000000000000" pitchFamily="2" charset="0"/>
              </a:rPr>
              <a:t>Adapted from </a:t>
            </a:r>
            <a:r>
              <a:rPr lang="en-GB" sz="1000" dirty="0" err="1">
                <a:solidFill>
                  <a:schemeClr val="bg1"/>
                </a:solidFill>
                <a:latin typeface="Drawing Guides" panose="02000500000000000000" pitchFamily="2" charset="0"/>
              </a:rPr>
              <a:t>Knoster</a:t>
            </a:r>
            <a:r>
              <a:rPr lang="en-GB" sz="1000" dirty="0">
                <a:solidFill>
                  <a:schemeClr val="bg1"/>
                </a:solidFill>
                <a:latin typeface="Drawing Guides" panose="02000500000000000000" pitchFamily="2" charset="0"/>
              </a:rPr>
              <a:t>, T. (1991) Presentation at TASH Conference, Washington </a:t>
            </a:r>
            <a:r>
              <a:rPr lang="en-GB" sz="1000" dirty="0">
                <a:latin typeface="Verdana" pitchFamily="34" charset="0"/>
              </a:rPr>
              <a:t>DC</a:t>
            </a:r>
          </a:p>
          <a:p>
            <a:pPr algn="ctr"/>
            <a:r>
              <a:rPr lang="en-GB" sz="1000" dirty="0" smtClean="0">
                <a:latin typeface="Verdana" pitchFamily="34" charset="0"/>
              </a:rPr>
              <a:t>Enterprise </a:t>
            </a:r>
            <a:r>
              <a:rPr lang="en-GB" sz="1000" dirty="0">
                <a:latin typeface="Verdana" pitchFamily="34" charset="0"/>
              </a:rPr>
              <a:t>Group Ltd.)</a:t>
            </a:r>
          </a:p>
        </p:txBody>
      </p:sp>
      <p:sp>
        <p:nvSpPr>
          <p:cNvPr id="40" name="Footer Placeholder 1"/>
          <p:cNvSpPr txBox="1">
            <a:spLocks/>
          </p:cNvSpPr>
          <p:nvPr/>
        </p:nvSpPr>
        <p:spPr>
          <a:xfrm>
            <a:off x="0" y="649073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pl-PL" dirty="0" smtClean="0">
                <a:solidFill>
                  <a:schemeClr val="bg1"/>
                </a:solidFill>
                <a:latin typeface="Drawing Guides" panose="02000500000000000000" pitchFamily="2" charset="0"/>
              </a:rPr>
              <a:t>© G&amp;D Associates                                                          www.gregorydenby.com</a:t>
            </a:r>
            <a:endParaRPr lang="en-GB" dirty="0" smtClean="0">
              <a:solidFill>
                <a:schemeClr val="bg1"/>
              </a:solidFill>
              <a:latin typeface="Drawing Guides" panose="02000500000000000000" pitchFamily="2" charset="0"/>
            </a:endParaRPr>
          </a:p>
          <a:p>
            <a:pPr>
              <a:defRPr/>
            </a:pPr>
            <a:endParaRPr lang="en-GB" dirty="0"/>
          </a:p>
        </p:txBody>
      </p:sp>
      <p:grpSp>
        <p:nvGrpSpPr>
          <p:cNvPr id="7" name="Group 6"/>
          <p:cNvGrpSpPr/>
          <p:nvPr/>
        </p:nvGrpSpPr>
        <p:grpSpPr>
          <a:xfrm>
            <a:off x="990600" y="1359692"/>
            <a:ext cx="7272338" cy="4257647"/>
            <a:chOff x="891566" y="1719262"/>
            <a:chExt cx="7272338" cy="4257647"/>
          </a:xfrm>
        </p:grpSpPr>
        <p:sp>
          <p:nvSpPr>
            <p:cNvPr id="19490" name="Rectangle 3"/>
            <p:cNvSpPr>
              <a:spLocks noChangeArrowheads="1"/>
            </p:cNvSpPr>
            <p:nvPr/>
          </p:nvSpPr>
          <p:spPr bwMode="auto">
            <a:xfrm>
              <a:off x="3196617" y="2453355"/>
              <a:ext cx="1158222" cy="719138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GB" sz="1600">
                  <a:solidFill>
                    <a:schemeClr val="bg1"/>
                  </a:solidFill>
                  <a:latin typeface="Trebuchet MS" pitchFamily="34" charset="0"/>
                </a:rPr>
                <a:t>Skills</a:t>
              </a:r>
            </a:p>
          </p:txBody>
        </p:sp>
        <p:sp>
          <p:nvSpPr>
            <p:cNvPr id="19491" name="Rectangle 4"/>
            <p:cNvSpPr>
              <a:spLocks noChangeArrowheads="1"/>
            </p:cNvSpPr>
            <p:nvPr/>
          </p:nvSpPr>
          <p:spPr bwMode="auto">
            <a:xfrm>
              <a:off x="5500077" y="1734217"/>
              <a:ext cx="1152525" cy="719138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GB" sz="1600" dirty="0">
                  <a:solidFill>
                    <a:schemeClr val="bg1"/>
                  </a:solidFill>
                  <a:latin typeface="Trebuchet MS" pitchFamily="34" charset="0"/>
                </a:rPr>
                <a:t>Incentives</a:t>
              </a:r>
            </a:p>
          </p:txBody>
        </p:sp>
        <p:sp>
          <p:nvSpPr>
            <p:cNvPr id="19492" name="Rectangle 5"/>
            <p:cNvSpPr>
              <a:spLocks noChangeArrowheads="1"/>
            </p:cNvSpPr>
            <p:nvPr/>
          </p:nvSpPr>
          <p:spPr bwMode="auto">
            <a:xfrm>
              <a:off x="4347554" y="2453355"/>
              <a:ext cx="1152525" cy="719138"/>
            </a:xfrm>
            <a:prstGeom prst="rect">
              <a:avLst/>
            </a:pr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GB" sz="1600" dirty="0">
                  <a:solidFill>
                    <a:schemeClr val="bg1"/>
                  </a:solidFill>
                  <a:latin typeface="Trebuchet MS" pitchFamily="34" charset="0"/>
                </a:rPr>
                <a:t>Resources</a:t>
              </a:r>
            </a:p>
          </p:txBody>
        </p:sp>
        <p:sp>
          <p:nvSpPr>
            <p:cNvPr id="19493" name="Rectangle 6"/>
            <p:cNvSpPr>
              <a:spLocks noChangeArrowheads="1"/>
            </p:cNvSpPr>
            <p:nvPr/>
          </p:nvSpPr>
          <p:spPr bwMode="auto">
            <a:xfrm>
              <a:off x="2044092" y="5242816"/>
              <a:ext cx="1152525" cy="734091"/>
            </a:xfrm>
            <a:prstGeom prst="rect">
              <a:avLst/>
            </a:prstGeom>
            <a:solidFill>
              <a:srgbClr val="0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GB" sz="1600" dirty="0">
                  <a:solidFill>
                    <a:schemeClr val="bg1"/>
                  </a:solidFill>
                  <a:latin typeface="Trebuchet MS" pitchFamily="34" charset="0"/>
                </a:rPr>
                <a:t>Action</a:t>
              </a:r>
            </a:p>
            <a:p>
              <a:pPr algn="ctr"/>
              <a:r>
                <a:rPr lang="en-GB" sz="1600" dirty="0">
                  <a:solidFill>
                    <a:schemeClr val="bg1"/>
                  </a:solidFill>
                  <a:latin typeface="Trebuchet MS" pitchFamily="34" charset="0"/>
                </a:rPr>
                <a:t>Plan</a:t>
              </a:r>
            </a:p>
          </p:txBody>
        </p:sp>
        <p:sp>
          <p:nvSpPr>
            <p:cNvPr id="19494" name="Rectangle 7"/>
            <p:cNvSpPr>
              <a:spLocks noChangeArrowheads="1"/>
            </p:cNvSpPr>
            <p:nvPr/>
          </p:nvSpPr>
          <p:spPr bwMode="auto">
            <a:xfrm>
              <a:off x="7011379" y="2453355"/>
              <a:ext cx="1152525" cy="719138"/>
            </a:xfrm>
            <a:prstGeom prst="rect">
              <a:avLst/>
            </a:prstGeom>
            <a:solidFill>
              <a:srgbClr val="8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GB" sz="1600" dirty="0">
                  <a:solidFill>
                    <a:schemeClr val="bg1"/>
                  </a:solidFill>
                  <a:latin typeface="Trebuchet MS" pitchFamily="34" charset="0"/>
                </a:rPr>
                <a:t>Confusion</a:t>
              </a:r>
            </a:p>
          </p:txBody>
        </p:sp>
        <p:sp>
          <p:nvSpPr>
            <p:cNvPr id="19495" name="Rectangle 8"/>
            <p:cNvSpPr>
              <a:spLocks noChangeArrowheads="1"/>
            </p:cNvSpPr>
            <p:nvPr/>
          </p:nvSpPr>
          <p:spPr bwMode="auto">
            <a:xfrm>
              <a:off x="6652604" y="2453355"/>
              <a:ext cx="358775" cy="7191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8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GB" sz="1600" dirty="0">
                  <a:solidFill>
                    <a:schemeClr val="accent2"/>
                  </a:solidFill>
                  <a:latin typeface="Trebuchet MS" pitchFamily="34" charset="0"/>
                </a:rPr>
                <a:t>=</a:t>
              </a:r>
            </a:p>
          </p:txBody>
        </p:sp>
        <p:sp>
          <p:nvSpPr>
            <p:cNvPr id="19484" name="Rectangle 10"/>
            <p:cNvSpPr>
              <a:spLocks noChangeArrowheads="1"/>
            </p:cNvSpPr>
            <p:nvPr/>
          </p:nvSpPr>
          <p:spPr bwMode="auto">
            <a:xfrm>
              <a:off x="891566" y="3157538"/>
              <a:ext cx="1152525" cy="71913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GB" sz="1600">
                  <a:solidFill>
                    <a:schemeClr val="bg1"/>
                  </a:solidFill>
                  <a:latin typeface="Trebuchet MS" pitchFamily="34" charset="0"/>
                </a:rPr>
                <a:t>Vision</a:t>
              </a:r>
            </a:p>
          </p:txBody>
        </p:sp>
        <p:sp>
          <p:nvSpPr>
            <p:cNvPr id="19485" name="Rectangle 11"/>
            <p:cNvSpPr>
              <a:spLocks noChangeArrowheads="1"/>
            </p:cNvSpPr>
            <p:nvPr/>
          </p:nvSpPr>
          <p:spPr bwMode="auto">
            <a:xfrm>
              <a:off x="5500079" y="2453355"/>
              <a:ext cx="1152525" cy="719138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GB" sz="1600">
                  <a:solidFill>
                    <a:schemeClr val="bg1"/>
                  </a:solidFill>
                  <a:latin typeface="Trebuchet MS" pitchFamily="34" charset="0"/>
                </a:rPr>
                <a:t>Incentives</a:t>
              </a:r>
            </a:p>
          </p:txBody>
        </p:sp>
        <p:sp>
          <p:nvSpPr>
            <p:cNvPr id="19486" name="Rectangle 12"/>
            <p:cNvSpPr>
              <a:spLocks noChangeArrowheads="1"/>
            </p:cNvSpPr>
            <p:nvPr/>
          </p:nvSpPr>
          <p:spPr bwMode="auto">
            <a:xfrm>
              <a:off x="4347554" y="3157538"/>
              <a:ext cx="1152525" cy="719138"/>
            </a:xfrm>
            <a:prstGeom prst="rect">
              <a:avLst/>
            </a:pr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GB" sz="1600" dirty="0">
                  <a:solidFill>
                    <a:schemeClr val="bg1"/>
                  </a:solidFill>
                  <a:latin typeface="Trebuchet MS" pitchFamily="34" charset="0"/>
                </a:rPr>
                <a:t>Resources</a:t>
              </a:r>
            </a:p>
          </p:txBody>
        </p:sp>
        <p:sp>
          <p:nvSpPr>
            <p:cNvPr id="19487" name="Rectangle 13"/>
            <p:cNvSpPr>
              <a:spLocks noChangeArrowheads="1"/>
            </p:cNvSpPr>
            <p:nvPr/>
          </p:nvSpPr>
          <p:spPr bwMode="auto">
            <a:xfrm>
              <a:off x="2032533" y="2438400"/>
              <a:ext cx="1152971" cy="719138"/>
            </a:xfrm>
            <a:prstGeom prst="rect">
              <a:avLst/>
            </a:prstGeom>
            <a:solidFill>
              <a:srgbClr val="0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GB" sz="1600" dirty="0">
                  <a:solidFill>
                    <a:schemeClr val="bg1"/>
                  </a:solidFill>
                  <a:latin typeface="Trebuchet MS" pitchFamily="34" charset="0"/>
                </a:rPr>
                <a:t>Action</a:t>
              </a:r>
            </a:p>
            <a:p>
              <a:pPr algn="ctr"/>
              <a:r>
                <a:rPr lang="en-GB" sz="1600" dirty="0">
                  <a:solidFill>
                    <a:schemeClr val="bg1"/>
                  </a:solidFill>
                  <a:latin typeface="Trebuchet MS" pitchFamily="34" charset="0"/>
                </a:rPr>
                <a:t>Plan</a:t>
              </a:r>
            </a:p>
          </p:txBody>
        </p:sp>
        <p:sp>
          <p:nvSpPr>
            <p:cNvPr id="19488" name="Rectangle 14"/>
            <p:cNvSpPr>
              <a:spLocks noChangeArrowheads="1"/>
            </p:cNvSpPr>
            <p:nvPr/>
          </p:nvSpPr>
          <p:spPr bwMode="auto">
            <a:xfrm>
              <a:off x="7011379" y="3157538"/>
              <a:ext cx="1152525" cy="719138"/>
            </a:xfrm>
            <a:prstGeom prst="rect">
              <a:avLst/>
            </a:prstGeom>
            <a:solidFill>
              <a:srgbClr val="8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GB" sz="1600" dirty="0" smtClean="0">
                  <a:solidFill>
                    <a:schemeClr val="bg1"/>
                  </a:solidFill>
                  <a:latin typeface="Trebuchet MS" pitchFamily="34" charset="0"/>
                </a:rPr>
                <a:t>Treadmill</a:t>
              </a:r>
              <a:endParaRPr lang="en-GB" sz="1600" dirty="0">
                <a:solidFill>
                  <a:schemeClr val="bg1"/>
                </a:solidFill>
                <a:latin typeface="Trebuchet MS" pitchFamily="34" charset="0"/>
              </a:endParaRPr>
            </a:p>
          </p:txBody>
        </p:sp>
        <p:sp>
          <p:nvSpPr>
            <p:cNvPr id="19489" name="Rectangle 15"/>
            <p:cNvSpPr>
              <a:spLocks noChangeArrowheads="1"/>
            </p:cNvSpPr>
            <p:nvPr/>
          </p:nvSpPr>
          <p:spPr bwMode="auto">
            <a:xfrm>
              <a:off x="6652604" y="3157538"/>
              <a:ext cx="358775" cy="7191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8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GB" sz="1600">
                  <a:solidFill>
                    <a:schemeClr val="accent2"/>
                  </a:solidFill>
                  <a:latin typeface="Trebuchet MS" pitchFamily="34" charset="0"/>
                </a:rPr>
                <a:t>=</a:t>
              </a:r>
            </a:p>
          </p:txBody>
        </p:sp>
        <p:sp>
          <p:nvSpPr>
            <p:cNvPr id="19478" name="Rectangle 17"/>
            <p:cNvSpPr>
              <a:spLocks noChangeArrowheads="1"/>
            </p:cNvSpPr>
            <p:nvPr/>
          </p:nvSpPr>
          <p:spPr bwMode="auto">
            <a:xfrm>
              <a:off x="891566" y="3819496"/>
              <a:ext cx="1152525" cy="719137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GB" sz="1600">
                  <a:solidFill>
                    <a:schemeClr val="bg1"/>
                  </a:solidFill>
                  <a:latin typeface="Trebuchet MS" pitchFamily="34" charset="0"/>
                </a:rPr>
                <a:t>Vision</a:t>
              </a:r>
            </a:p>
          </p:txBody>
        </p:sp>
        <p:sp>
          <p:nvSpPr>
            <p:cNvPr id="19479" name="Rectangle 18"/>
            <p:cNvSpPr>
              <a:spLocks noChangeArrowheads="1"/>
            </p:cNvSpPr>
            <p:nvPr/>
          </p:nvSpPr>
          <p:spPr bwMode="auto">
            <a:xfrm>
              <a:off x="3196617" y="3172494"/>
              <a:ext cx="1150937" cy="719137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GB" sz="1600" dirty="0">
                  <a:solidFill>
                    <a:schemeClr val="bg1"/>
                  </a:solidFill>
                  <a:latin typeface="Trebuchet MS" pitchFamily="34" charset="0"/>
                </a:rPr>
                <a:t>Skills</a:t>
              </a:r>
            </a:p>
          </p:txBody>
        </p:sp>
        <p:sp>
          <p:nvSpPr>
            <p:cNvPr id="19480" name="Rectangle 19"/>
            <p:cNvSpPr>
              <a:spLocks noChangeArrowheads="1"/>
            </p:cNvSpPr>
            <p:nvPr/>
          </p:nvSpPr>
          <p:spPr bwMode="auto">
            <a:xfrm>
              <a:off x="4347554" y="3819496"/>
              <a:ext cx="1152522" cy="719137"/>
            </a:xfrm>
            <a:prstGeom prst="rect">
              <a:avLst/>
            </a:pr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GB" sz="1600" dirty="0">
                  <a:solidFill>
                    <a:schemeClr val="bg1"/>
                  </a:solidFill>
                  <a:latin typeface="Trebuchet MS" pitchFamily="34" charset="0"/>
                </a:rPr>
                <a:t>Resources</a:t>
              </a:r>
            </a:p>
          </p:txBody>
        </p:sp>
        <p:sp>
          <p:nvSpPr>
            <p:cNvPr id="19481" name="Rectangle 20"/>
            <p:cNvSpPr>
              <a:spLocks noChangeArrowheads="1"/>
            </p:cNvSpPr>
            <p:nvPr/>
          </p:nvSpPr>
          <p:spPr bwMode="auto">
            <a:xfrm>
              <a:off x="2049789" y="3876675"/>
              <a:ext cx="1152525" cy="719137"/>
            </a:xfrm>
            <a:prstGeom prst="rect">
              <a:avLst/>
            </a:prstGeom>
            <a:solidFill>
              <a:srgbClr val="0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GB" sz="1600" dirty="0">
                  <a:solidFill>
                    <a:schemeClr val="bg1"/>
                  </a:solidFill>
                  <a:latin typeface="Trebuchet MS" pitchFamily="34" charset="0"/>
                </a:rPr>
                <a:t>Action</a:t>
              </a:r>
            </a:p>
            <a:p>
              <a:pPr algn="ctr"/>
              <a:r>
                <a:rPr lang="en-GB" sz="1600" dirty="0">
                  <a:solidFill>
                    <a:schemeClr val="bg1"/>
                  </a:solidFill>
                  <a:latin typeface="Trebuchet MS" pitchFamily="34" charset="0"/>
                </a:rPr>
                <a:t>Plan</a:t>
              </a:r>
            </a:p>
          </p:txBody>
        </p:sp>
        <p:sp>
          <p:nvSpPr>
            <p:cNvPr id="19482" name="Rectangle 21"/>
            <p:cNvSpPr>
              <a:spLocks noChangeArrowheads="1"/>
            </p:cNvSpPr>
            <p:nvPr/>
          </p:nvSpPr>
          <p:spPr bwMode="auto">
            <a:xfrm>
              <a:off x="7011378" y="3819496"/>
              <a:ext cx="1152525" cy="719137"/>
            </a:xfrm>
            <a:prstGeom prst="rect">
              <a:avLst/>
            </a:prstGeom>
            <a:solidFill>
              <a:srgbClr val="8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GB" sz="1600" dirty="0" smtClean="0">
                  <a:solidFill>
                    <a:schemeClr val="bg1"/>
                  </a:solidFill>
                  <a:latin typeface="Trebuchet MS" pitchFamily="34" charset="0"/>
                </a:rPr>
                <a:t>Anxiety</a:t>
              </a:r>
              <a:endParaRPr lang="en-GB" sz="1600" dirty="0">
                <a:solidFill>
                  <a:schemeClr val="bg1"/>
                </a:solidFill>
                <a:latin typeface="Trebuchet MS" pitchFamily="34" charset="0"/>
              </a:endParaRPr>
            </a:p>
          </p:txBody>
        </p:sp>
        <p:sp>
          <p:nvSpPr>
            <p:cNvPr id="19483" name="Rectangle 22"/>
            <p:cNvSpPr>
              <a:spLocks noChangeArrowheads="1"/>
            </p:cNvSpPr>
            <p:nvPr/>
          </p:nvSpPr>
          <p:spPr bwMode="auto">
            <a:xfrm>
              <a:off x="6652603" y="3819496"/>
              <a:ext cx="358775" cy="7191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8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GB" sz="1600">
                  <a:solidFill>
                    <a:schemeClr val="accent2"/>
                  </a:solidFill>
                  <a:latin typeface="Trebuchet MS" pitchFamily="34" charset="0"/>
                </a:rPr>
                <a:t>=</a:t>
              </a:r>
            </a:p>
          </p:txBody>
        </p:sp>
        <p:sp>
          <p:nvSpPr>
            <p:cNvPr id="19472" name="Rectangle 24"/>
            <p:cNvSpPr>
              <a:spLocks noChangeArrowheads="1"/>
            </p:cNvSpPr>
            <p:nvPr/>
          </p:nvSpPr>
          <p:spPr bwMode="auto">
            <a:xfrm>
              <a:off x="891567" y="4538633"/>
              <a:ext cx="1152525" cy="71913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GB" sz="1600" dirty="0">
                  <a:solidFill>
                    <a:schemeClr val="bg1"/>
                  </a:solidFill>
                  <a:latin typeface="Trebuchet MS" pitchFamily="34" charset="0"/>
                </a:rPr>
                <a:t>Vision</a:t>
              </a:r>
            </a:p>
          </p:txBody>
        </p:sp>
        <p:sp>
          <p:nvSpPr>
            <p:cNvPr id="19473" name="Rectangle 25"/>
            <p:cNvSpPr>
              <a:spLocks noChangeArrowheads="1"/>
            </p:cNvSpPr>
            <p:nvPr/>
          </p:nvSpPr>
          <p:spPr bwMode="auto">
            <a:xfrm>
              <a:off x="3215133" y="4538632"/>
              <a:ext cx="1132421" cy="704183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GB" sz="1600" dirty="0">
                  <a:solidFill>
                    <a:schemeClr val="bg1"/>
                  </a:solidFill>
                  <a:latin typeface="Trebuchet MS" pitchFamily="34" charset="0"/>
                </a:rPr>
                <a:t>Skills</a:t>
              </a:r>
            </a:p>
          </p:txBody>
        </p:sp>
        <p:sp>
          <p:nvSpPr>
            <p:cNvPr id="19474" name="Rectangle 26"/>
            <p:cNvSpPr>
              <a:spLocks noChangeArrowheads="1"/>
            </p:cNvSpPr>
            <p:nvPr/>
          </p:nvSpPr>
          <p:spPr bwMode="auto">
            <a:xfrm>
              <a:off x="5500076" y="3172493"/>
              <a:ext cx="1152525" cy="719138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GB" sz="1600" dirty="0">
                  <a:solidFill>
                    <a:schemeClr val="bg1"/>
                  </a:solidFill>
                  <a:latin typeface="Trebuchet MS" pitchFamily="34" charset="0"/>
                </a:rPr>
                <a:t>Incentives</a:t>
              </a:r>
            </a:p>
          </p:txBody>
        </p:sp>
        <p:sp>
          <p:nvSpPr>
            <p:cNvPr id="19475" name="Rectangle 27"/>
            <p:cNvSpPr>
              <a:spLocks noChangeArrowheads="1"/>
            </p:cNvSpPr>
            <p:nvPr/>
          </p:nvSpPr>
          <p:spPr bwMode="auto">
            <a:xfrm>
              <a:off x="2062608" y="4523678"/>
              <a:ext cx="1152525" cy="719138"/>
            </a:xfrm>
            <a:prstGeom prst="rect">
              <a:avLst/>
            </a:prstGeom>
            <a:solidFill>
              <a:srgbClr val="0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GB" sz="1600">
                  <a:solidFill>
                    <a:schemeClr val="bg1"/>
                  </a:solidFill>
                  <a:latin typeface="Trebuchet MS" pitchFamily="34" charset="0"/>
                </a:rPr>
                <a:t>Action</a:t>
              </a:r>
            </a:p>
            <a:p>
              <a:pPr algn="ctr"/>
              <a:r>
                <a:rPr lang="en-GB" sz="1600">
                  <a:solidFill>
                    <a:schemeClr val="bg1"/>
                  </a:solidFill>
                  <a:latin typeface="Trebuchet MS" pitchFamily="34" charset="0"/>
                </a:rPr>
                <a:t>Plan</a:t>
              </a:r>
            </a:p>
          </p:txBody>
        </p:sp>
        <p:sp>
          <p:nvSpPr>
            <p:cNvPr id="19476" name="Rectangle 28"/>
            <p:cNvSpPr>
              <a:spLocks noChangeArrowheads="1"/>
            </p:cNvSpPr>
            <p:nvPr/>
          </p:nvSpPr>
          <p:spPr bwMode="auto">
            <a:xfrm>
              <a:off x="7011379" y="4538633"/>
              <a:ext cx="1152525" cy="719138"/>
            </a:xfrm>
            <a:prstGeom prst="rect">
              <a:avLst/>
            </a:prstGeom>
            <a:solidFill>
              <a:srgbClr val="8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GB" sz="1600" dirty="0">
                  <a:solidFill>
                    <a:schemeClr val="bg1"/>
                  </a:solidFill>
                  <a:latin typeface="Trebuchet MS" pitchFamily="34" charset="0"/>
                </a:rPr>
                <a:t>Frustration</a:t>
              </a:r>
            </a:p>
          </p:txBody>
        </p:sp>
        <p:sp>
          <p:nvSpPr>
            <p:cNvPr id="19477" name="Rectangle 29"/>
            <p:cNvSpPr>
              <a:spLocks noChangeArrowheads="1"/>
            </p:cNvSpPr>
            <p:nvPr/>
          </p:nvSpPr>
          <p:spPr bwMode="auto">
            <a:xfrm>
              <a:off x="6652604" y="4538633"/>
              <a:ext cx="358775" cy="7191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8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GB" sz="1600">
                  <a:solidFill>
                    <a:schemeClr val="accent2"/>
                  </a:solidFill>
                  <a:latin typeface="Trebuchet MS" pitchFamily="34" charset="0"/>
                </a:rPr>
                <a:t>=</a:t>
              </a:r>
            </a:p>
          </p:txBody>
        </p:sp>
        <p:sp>
          <p:nvSpPr>
            <p:cNvPr id="19466" name="Rectangle 31"/>
            <p:cNvSpPr>
              <a:spLocks noChangeArrowheads="1"/>
            </p:cNvSpPr>
            <p:nvPr/>
          </p:nvSpPr>
          <p:spPr bwMode="auto">
            <a:xfrm>
              <a:off x="891567" y="5257771"/>
              <a:ext cx="1152525" cy="719137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GB" sz="1600" dirty="0">
                  <a:solidFill>
                    <a:schemeClr val="bg1"/>
                  </a:solidFill>
                  <a:latin typeface="Trebuchet MS" pitchFamily="34" charset="0"/>
                </a:rPr>
                <a:t>Vision</a:t>
              </a:r>
            </a:p>
          </p:txBody>
        </p:sp>
        <p:sp>
          <p:nvSpPr>
            <p:cNvPr id="19467" name="Rectangle 32"/>
            <p:cNvSpPr>
              <a:spLocks noChangeArrowheads="1"/>
            </p:cNvSpPr>
            <p:nvPr/>
          </p:nvSpPr>
          <p:spPr bwMode="auto">
            <a:xfrm>
              <a:off x="3215133" y="5242816"/>
              <a:ext cx="1132421" cy="734091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GB" sz="1600" dirty="0">
                  <a:solidFill>
                    <a:schemeClr val="bg1"/>
                  </a:solidFill>
                  <a:latin typeface="Trebuchet MS" pitchFamily="34" charset="0"/>
                </a:rPr>
                <a:t>Skills</a:t>
              </a:r>
            </a:p>
          </p:txBody>
        </p:sp>
        <p:sp>
          <p:nvSpPr>
            <p:cNvPr id="19468" name="Rectangle 33"/>
            <p:cNvSpPr>
              <a:spLocks noChangeArrowheads="1"/>
            </p:cNvSpPr>
            <p:nvPr/>
          </p:nvSpPr>
          <p:spPr bwMode="auto">
            <a:xfrm>
              <a:off x="5500076" y="3835163"/>
              <a:ext cx="1152527" cy="719137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GB" sz="1600" dirty="0">
                  <a:solidFill>
                    <a:schemeClr val="bg1"/>
                  </a:solidFill>
                  <a:latin typeface="Trebuchet MS" pitchFamily="34" charset="0"/>
                </a:rPr>
                <a:t>Incentives</a:t>
              </a:r>
            </a:p>
          </p:txBody>
        </p:sp>
        <p:sp>
          <p:nvSpPr>
            <p:cNvPr id="19469" name="Rectangle 34"/>
            <p:cNvSpPr>
              <a:spLocks noChangeArrowheads="1"/>
            </p:cNvSpPr>
            <p:nvPr/>
          </p:nvSpPr>
          <p:spPr bwMode="auto">
            <a:xfrm>
              <a:off x="4347554" y="5242817"/>
              <a:ext cx="1152525" cy="734092"/>
            </a:xfrm>
            <a:prstGeom prst="rect">
              <a:avLst/>
            </a:pr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GB" sz="1600" dirty="0">
                  <a:solidFill>
                    <a:schemeClr val="bg1"/>
                  </a:solidFill>
                  <a:latin typeface="Trebuchet MS" pitchFamily="34" charset="0"/>
                </a:rPr>
                <a:t>Resources</a:t>
              </a:r>
            </a:p>
          </p:txBody>
        </p:sp>
        <p:sp>
          <p:nvSpPr>
            <p:cNvPr id="19470" name="Rectangle 35"/>
            <p:cNvSpPr>
              <a:spLocks noChangeArrowheads="1"/>
            </p:cNvSpPr>
            <p:nvPr/>
          </p:nvSpPr>
          <p:spPr bwMode="auto">
            <a:xfrm>
              <a:off x="7011379" y="5257771"/>
              <a:ext cx="1152525" cy="719137"/>
            </a:xfrm>
            <a:prstGeom prst="rect">
              <a:avLst/>
            </a:prstGeom>
            <a:solidFill>
              <a:srgbClr val="8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GB" sz="1600" dirty="0" smtClean="0">
                  <a:solidFill>
                    <a:schemeClr val="bg1"/>
                  </a:solidFill>
                  <a:latin typeface="Trebuchet MS" pitchFamily="34" charset="0"/>
                </a:rPr>
                <a:t>Resistance</a:t>
              </a:r>
              <a:endParaRPr lang="en-GB" sz="1600" dirty="0">
                <a:solidFill>
                  <a:schemeClr val="bg1"/>
                </a:solidFill>
                <a:latin typeface="Trebuchet MS" pitchFamily="34" charset="0"/>
              </a:endParaRPr>
            </a:p>
          </p:txBody>
        </p:sp>
        <p:sp>
          <p:nvSpPr>
            <p:cNvPr id="19471" name="Rectangle 36"/>
            <p:cNvSpPr>
              <a:spLocks noChangeArrowheads="1"/>
            </p:cNvSpPr>
            <p:nvPr/>
          </p:nvSpPr>
          <p:spPr bwMode="auto">
            <a:xfrm>
              <a:off x="6652604" y="5257771"/>
              <a:ext cx="358775" cy="7191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8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GB" sz="1600">
                  <a:solidFill>
                    <a:schemeClr val="accent2"/>
                  </a:solidFill>
                  <a:latin typeface="Trebuchet MS" pitchFamily="34" charset="0"/>
                </a:rPr>
                <a:t>=</a:t>
              </a:r>
            </a:p>
          </p:txBody>
        </p:sp>
        <p:sp>
          <p:nvSpPr>
            <p:cNvPr id="41" name="Rectangle 2"/>
            <p:cNvSpPr>
              <a:spLocks noChangeArrowheads="1"/>
            </p:cNvSpPr>
            <p:nvPr/>
          </p:nvSpPr>
          <p:spPr bwMode="auto">
            <a:xfrm>
              <a:off x="891567" y="1734217"/>
              <a:ext cx="1152525" cy="71913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GB" sz="1600" dirty="0">
                  <a:solidFill>
                    <a:schemeClr val="bg1"/>
                  </a:solidFill>
                  <a:latin typeface="Trebuchet MS" pitchFamily="34" charset="0"/>
                </a:rPr>
                <a:t>Vision</a:t>
              </a:r>
            </a:p>
          </p:txBody>
        </p:sp>
        <p:sp>
          <p:nvSpPr>
            <p:cNvPr id="42" name="Rectangle 3"/>
            <p:cNvSpPr>
              <a:spLocks noChangeArrowheads="1"/>
            </p:cNvSpPr>
            <p:nvPr/>
          </p:nvSpPr>
          <p:spPr bwMode="auto">
            <a:xfrm>
              <a:off x="3185504" y="1734217"/>
              <a:ext cx="1162050" cy="719138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GB" sz="1600">
                  <a:solidFill>
                    <a:schemeClr val="bg1"/>
                  </a:solidFill>
                  <a:latin typeface="Trebuchet MS" pitchFamily="34" charset="0"/>
                </a:rPr>
                <a:t>Skills</a:t>
              </a:r>
            </a:p>
          </p:txBody>
        </p:sp>
        <p:sp>
          <p:nvSpPr>
            <p:cNvPr id="44" name="Rectangle 5"/>
            <p:cNvSpPr>
              <a:spLocks noChangeArrowheads="1"/>
            </p:cNvSpPr>
            <p:nvPr/>
          </p:nvSpPr>
          <p:spPr bwMode="auto">
            <a:xfrm>
              <a:off x="4347554" y="1734217"/>
              <a:ext cx="1152525" cy="719138"/>
            </a:xfrm>
            <a:prstGeom prst="rect">
              <a:avLst/>
            </a:pr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GB" sz="1600">
                  <a:solidFill>
                    <a:schemeClr val="bg1"/>
                  </a:solidFill>
                  <a:latin typeface="Trebuchet MS" pitchFamily="34" charset="0"/>
                </a:rPr>
                <a:t>Resources</a:t>
              </a:r>
            </a:p>
          </p:txBody>
        </p:sp>
        <p:sp>
          <p:nvSpPr>
            <p:cNvPr id="45" name="Rectangle 6"/>
            <p:cNvSpPr>
              <a:spLocks noChangeArrowheads="1"/>
            </p:cNvSpPr>
            <p:nvPr/>
          </p:nvSpPr>
          <p:spPr bwMode="auto">
            <a:xfrm>
              <a:off x="2032979" y="1734216"/>
              <a:ext cx="1163638" cy="719139"/>
            </a:xfrm>
            <a:prstGeom prst="rect">
              <a:avLst/>
            </a:prstGeom>
            <a:solidFill>
              <a:srgbClr val="0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GB" sz="1600" dirty="0">
                  <a:solidFill>
                    <a:schemeClr val="bg1"/>
                  </a:solidFill>
                  <a:latin typeface="Trebuchet MS" pitchFamily="34" charset="0"/>
                </a:rPr>
                <a:t>Action</a:t>
              </a:r>
            </a:p>
            <a:p>
              <a:pPr algn="ctr"/>
              <a:r>
                <a:rPr lang="en-GB" sz="1600" dirty="0">
                  <a:solidFill>
                    <a:schemeClr val="bg1"/>
                  </a:solidFill>
                  <a:latin typeface="Trebuchet MS" pitchFamily="34" charset="0"/>
                </a:rPr>
                <a:t>Plan</a:t>
              </a:r>
            </a:p>
          </p:txBody>
        </p:sp>
        <p:sp>
          <p:nvSpPr>
            <p:cNvPr id="46" name="Rectangle 7"/>
            <p:cNvSpPr>
              <a:spLocks noChangeArrowheads="1"/>
            </p:cNvSpPr>
            <p:nvPr/>
          </p:nvSpPr>
          <p:spPr bwMode="auto">
            <a:xfrm>
              <a:off x="7011379" y="1734217"/>
              <a:ext cx="1152525" cy="719138"/>
            </a:xfrm>
            <a:prstGeom prst="rect">
              <a:avLst/>
            </a:prstGeom>
            <a:solidFill>
              <a:srgbClr val="8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GB" sz="2200" dirty="0">
                  <a:solidFill>
                    <a:schemeClr val="bg1"/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latin typeface="Trebuchet MS" pitchFamily="34" charset="0"/>
                </a:rPr>
                <a:t>Change</a:t>
              </a:r>
            </a:p>
          </p:txBody>
        </p:sp>
        <p:sp>
          <p:nvSpPr>
            <p:cNvPr id="49" name="Rectangle 4"/>
            <p:cNvSpPr>
              <a:spLocks noChangeArrowheads="1"/>
            </p:cNvSpPr>
            <p:nvPr/>
          </p:nvSpPr>
          <p:spPr bwMode="auto">
            <a:xfrm>
              <a:off x="5501414" y="4538633"/>
              <a:ext cx="1151189" cy="704182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GB" sz="1600" dirty="0">
                  <a:solidFill>
                    <a:schemeClr val="bg1"/>
                  </a:solidFill>
                  <a:latin typeface="Trebuchet MS" pitchFamily="34" charset="0"/>
                </a:rPr>
                <a:t>Incentives</a:t>
              </a:r>
            </a:p>
          </p:txBody>
        </p:sp>
        <p:sp>
          <p:nvSpPr>
            <p:cNvPr id="52" name="Rectangle 8"/>
            <p:cNvSpPr>
              <a:spLocks noChangeArrowheads="1"/>
            </p:cNvSpPr>
            <p:nvPr/>
          </p:nvSpPr>
          <p:spPr bwMode="auto">
            <a:xfrm>
              <a:off x="6638984" y="1719262"/>
              <a:ext cx="358775" cy="7191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8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GB" sz="1600" dirty="0">
                  <a:solidFill>
                    <a:schemeClr val="accent2"/>
                  </a:solidFill>
                  <a:latin typeface="Trebuchet MS" pitchFamily="34" charset="0"/>
                </a:rPr>
                <a:t>=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01387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371600" y="1676400"/>
            <a:ext cx="70104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8000" b="1" dirty="0" smtClean="0"/>
              <a:t>Your vision</a:t>
            </a:r>
            <a:endParaRPr lang="en-US" sz="9800" b="1" dirty="0">
              <a:latin typeface="Eraser" panose="00000400000000000000" pitchFamily="2" charset="0"/>
            </a:endParaRPr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6490739"/>
            <a:ext cx="2895600" cy="365125"/>
          </a:xfrm>
        </p:spPr>
        <p:txBody>
          <a:bodyPr/>
          <a:lstStyle/>
          <a:p>
            <a:pPr algn="l">
              <a:defRPr/>
            </a:pPr>
            <a:r>
              <a:rPr lang="pl-PL" dirty="0">
                <a:solidFill>
                  <a:schemeClr val="bg1"/>
                </a:solidFill>
                <a:latin typeface="Drawing Guides" panose="02000500000000000000" pitchFamily="2" charset="0"/>
              </a:rPr>
              <a:t>© G&amp;D Associates                                                          www.gregorydenby.com</a:t>
            </a:r>
            <a:endParaRPr lang="en-GB" dirty="0">
              <a:solidFill>
                <a:schemeClr val="bg1"/>
              </a:solidFill>
              <a:latin typeface="Drawing Guides" panose="02000500000000000000" pitchFamily="2" charset="0"/>
            </a:endParaRPr>
          </a:p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2887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371600" y="1676400"/>
            <a:ext cx="70104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8000" b="1" dirty="0" smtClean="0"/>
              <a:t>Your Plan</a:t>
            </a:r>
            <a:endParaRPr lang="en-US" sz="9800" b="1" dirty="0">
              <a:latin typeface="Eraser" panose="00000400000000000000" pitchFamily="2" charset="0"/>
            </a:endParaRPr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6490739"/>
            <a:ext cx="2895600" cy="365125"/>
          </a:xfrm>
        </p:spPr>
        <p:txBody>
          <a:bodyPr/>
          <a:lstStyle/>
          <a:p>
            <a:pPr algn="l">
              <a:defRPr/>
            </a:pPr>
            <a:r>
              <a:rPr lang="pl-PL" dirty="0">
                <a:solidFill>
                  <a:schemeClr val="bg1"/>
                </a:solidFill>
                <a:latin typeface="Drawing Guides" panose="02000500000000000000" pitchFamily="2" charset="0"/>
              </a:rPr>
              <a:t>© G&amp;D Associates                                                          www.gregorydenby.com</a:t>
            </a:r>
            <a:endParaRPr lang="en-GB" dirty="0">
              <a:solidFill>
                <a:schemeClr val="bg1"/>
              </a:solidFill>
              <a:latin typeface="Drawing Guides" panose="02000500000000000000" pitchFamily="2" charset="0"/>
            </a:endParaRPr>
          </a:p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8738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371600" y="1676400"/>
            <a:ext cx="70104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8000" b="1" dirty="0" smtClean="0"/>
              <a:t>S M A R T</a:t>
            </a:r>
            <a:endParaRPr lang="en-US" sz="9800" b="1" dirty="0">
              <a:latin typeface="Eraser" panose="00000400000000000000" pitchFamily="2" charset="0"/>
            </a:endParaRPr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6490739"/>
            <a:ext cx="2895600" cy="365125"/>
          </a:xfrm>
        </p:spPr>
        <p:txBody>
          <a:bodyPr/>
          <a:lstStyle/>
          <a:p>
            <a:pPr algn="l">
              <a:defRPr/>
            </a:pPr>
            <a:r>
              <a:rPr lang="pl-PL" dirty="0">
                <a:solidFill>
                  <a:schemeClr val="bg1"/>
                </a:solidFill>
                <a:latin typeface="Drawing Guides" panose="02000500000000000000" pitchFamily="2" charset="0"/>
              </a:rPr>
              <a:t>© G&amp;D Associates                                                          www.gregorydenby.com</a:t>
            </a:r>
            <a:endParaRPr lang="en-GB" dirty="0">
              <a:solidFill>
                <a:schemeClr val="bg1"/>
              </a:solidFill>
              <a:latin typeface="Drawing Guides" panose="02000500000000000000" pitchFamily="2" charset="0"/>
            </a:endParaRPr>
          </a:p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45861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1041332"/>
            <a:ext cx="8266960" cy="4664877"/>
          </a:xfrm>
        </p:spPr>
        <p:txBody>
          <a:bodyPr>
            <a:noAutofit/>
          </a:bodyPr>
          <a:lstStyle/>
          <a:p>
            <a:endParaRPr lang="en-US" b="1" dirty="0" smtClean="0">
              <a:solidFill>
                <a:schemeClr val="bg1">
                  <a:lumMod val="85000"/>
                </a:schemeClr>
              </a:solidFill>
              <a:effectLst>
                <a:reflection blurRad="6350" stA="30000" endPos="45500" dir="5400000" sy="-100000" algn="bl" rotWithShape="0"/>
              </a:effectLst>
              <a:latin typeface="Trebuchet MS"/>
              <a:ea typeface="+mj-ea"/>
              <a:cs typeface="+mj-cs"/>
            </a:endParaRPr>
          </a:p>
          <a:p>
            <a:endParaRPr lang="en-US" b="1" dirty="0" smtClean="0">
              <a:solidFill>
                <a:schemeClr val="bg1">
                  <a:lumMod val="85000"/>
                </a:schemeClr>
              </a:solidFill>
              <a:effectLst>
                <a:reflection blurRad="6350" stA="30000" endPos="45500" dir="5400000" sy="-100000" algn="bl" rotWithShape="0"/>
              </a:effectLst>
              <a:latin typeface="Trebuchet MS"/>
              <a:ea typeface="+mj-ea"/>
              <a:cs typeface="+mj-cs"/>
            </a:endParaRPr>
          </a:p>
          <a:p>
            <a:endParaRPr lang="en-US" sz="6000" b="1" dirty="0">
              <a:solidFill>
                <a:schemeClr val="bg1">
                  <a:lumMod val="85000"/>
                </a:schemeClr>
              </a:solidFill>
              <a:effectLst>
                <a:reflection blurRad="6350" stA="30000" endPos="45500" dir="5400000" sy="-100000" algn="bl" rotWithShape="0"/>
              </a:effectLst>
              <a:latin typeface="Trebuchet MS"/>
              <a:ea typeface="+mj-ea"/>
              <a:cs typeface="+mj-cs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4038600" y="2590800"/>
            <a:ext cx="2957513" cy="547688"/>
          </a:xfrm>
          <a:prstGeom prst="rect">
            <a:avLst/>
          </a:prstGeom>
          <a:solidFill>
            <a:srgbClr val="0000FF"/>
          </a:solidFill>
          <a:ln w="12700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0000FF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pPr algn="ctr" defTabSz="762000" eaLnBrk="0" hangingPunct="0"/>
            <a:r>
              <a:rPr lang="en-GB" sz="3200" dirty="0">
                <a:solidFill>
                  <a:schemeClr val="bg1"/>
                </a:solidFill>
                <a:latin typeface="Drawing Guides" panose="02000500000000000000" pitchFamily="2" charset="0"/>
              </a:rPr>
              <a:t>Reorientation</a:t>
            </a: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3048000" y="3429000"/>
            <a:ext cx="3346450" cy="506413"/>
          </a:xfrm>
          <a:prstGeom prst="rect">
            <a:avLst/>
          </a:prstGeom>
          <a:solidFill>
            <a:srgbClr val="333399"/>
          </a:solidFill>
          <a:ln w="12700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333399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pPr algn="ctr" defTabSz="762000" eaLnBrk="0" hangingPunct="0"/>
            <a:r>
              <a:rPr lang="en-GB" sz="3200" dirty="0" smtClean="0">
                <a:solidFill>
                  <a:schemeClr val="bg1"/>
                </a:solidFill>
                <a:latin typeface="Drawing Guides" panose="02000500000000000000" pitchFamily="2" charset="0"/>
              </a:rPr>
              <a:t>Integration</a:t>
            </a:r>
            <a:endParaRPr lang="en-GB" sz="3200" dirty="0">
              <a:solidFill>
                <a:schemeClr val="bg1"/>
              </a:solidFill>
              <a:latin typeface="Drawing Guides" panose="02000500000000000000" pitchFamily="2" charset="0"/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1981200" y="4191000"/>
            <a:ext cx="3540125" cy="558800"/>
          </a:xfrm>
          <a:prstGeom prst="rect">
            <a:avLst/>
          </a:prstGeom>
          <a:solidFill>
            <a:srgbClr val="000080"/>
          </a:solidFill>
          <a:ln w="12700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000080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pPr algn="ctr" defTabSz="762000" eaLnBrk="0" hangingPunct="0"/>
            <a:r>
              <a:rPr lang="en-GB" sz="3200" dirty="0" smtClean="0">
                <a:solidFill>
                  <a:schemeClr val="bg1"/>
                </a:solidFill>
                <a:latin typeface="Drawing Guides" panose="02000500000000000000" pitchFamily="2" charset="0"/>
              </a:rPr>
              <a:t>Utilization</a:t>
            </a:r>
            <a:endParaRPr lang="en-GB" sz="3200" dirty="0">
              <a:solidFill>
                <a:schemeClr val="bg1"/>
              </a:solidFill>
              <a:latin typeface="Drawing Guides" panose="02000500000000000000" pitchFamily="2" charset="0"/>
            </a:endParaRP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838200" y="5105400"/>
            <a:ext cx="3957638" cy="582613"/>
          </a:xfrm>
          <a:prstGeom prst="rect">
            <a:avLst/>
          </a:prstGeom>
          <a:solidFill>
            <a:srgbClr val="003366"/>
          </a:solidFill>
          <a:ln w="12700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003366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pPr algn="ctr" defTabSz="762000" eaLnBrk="0" hangingPunct="0"/>
            <a:r>
              <a:rPr lang="en-GB" sz="3200" dirty="0" smtClean="0">
                <a:solidFill>
                  <a:schemeClr val="bg1"/>
                </a:solidFill>
                <a:latin typeface="Drawing Guides" panose="02000500000000000000" pitchFamily="2" charset="0"/>
              </a:rPr>
              <a:t>Familiarization</a:t>
            </a:r>
            <a:endParaRPr lang="en-GB" sz="3200" dirty="0">
              <a:solidFill>
                <a:schemeClr val="bg1"/>
              </a:solidFill>
              <a:latin typeface="Drawing Guides" panose="02000500000000000000" pitchFamily="2" charset="0"/>
            </a:endParaRP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5105400" y="1752600"/>
            <a:ext cx="2706688" cy="576263"/>
          </a:xfrm>
          <a:prstGeom prst="rect">
            <a:avLst/>
          </a:prstGeom>
          <a:solidFill>
            <a:srgbClr val="3366FF"/>
          </a:solidFill>
          <a:ln w="12700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3366FF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pPr algn="ctr" defTabSz="762000" eaLnBrk="0" hangingPunct="0"/>
            <a:r>
              <a:rPr lang="en-GB" sz="3200" dirty="0">
                <a:solidFill>
                  <a:schemeClr val="bg1"/>
                </a:solidFill>
                <a:latin typeface="Drawing Guides" panose="02000500000000000000" pitchFamily="2" charset="0"/>
              </a:rPr>
              <a:t>Evolution</a:t>
            </a:r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5715000" y="5757227"/>
            <a:ext cx="301076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28000"/>
            </a:pPr>
            <a:r>
              <a:rPr lang="en-GB" sz="3200" dirty="0">
                <a:solidFill>
                  <a:schemeClr val="bg1"/>
                </a:solidFill>
                <a:effectLst>
                  <a:reflection blurRad="6350" stA="35000" endPos="45500" dir="5400000" sy="-100000" algn="bl" rotWithShape="0"/>
                </a:effectLst>
                <a:latin typeface="Drawing Guides" panose="02000500000000000000" pitchFamily="2" charset="0"/>
                <a:ea typeface="+mj-ea"/>
                <a:cs typeface="+mj-cs"/>
              </a:rPr>
              <a:t>Hooper </a:t>
            </a:r>
            <a:r>
              <a:rPr lang="en-GB" sz="3200" dirty="0">
                <a:blipFill>
                  <a:blip r:embed="rId2"/>
                  <a:tile tx="0" ty="0" sx="100000" sy="100000" flip="none" algn="tl"/>
                </a:blipFill>
                <a:effectLst>
                  <a:reflection blurRad="6350" stA="35000" endPos="45500" dir="5400000" sy="-100000" algn="bl" rotWithShape="0"/>
                </a:effectLst>
                <a:latin typeface="Eraser" panose="00000400000000000000" pitchFamily="2" charset="0"/>
                <a:ea typeface="+mj-ea"/>
                <a:cs typeface="+mj-cs"/>
              </a:rPr>
              <a:t>&amp;</a:t>
            </a:r>
            <a:r>
              <a:rPr lang="en-GB" sz="3200" dirty="0">
                <a:solidFill>
                  <a:schemeClr val="bg1"/>
                </a:solidFill>
                <a:effectLst>
                  <a:reflection blurRad="6350" stA="35000" endPos="45500" dir="5400000" sy="-100000" algn="bl" rotWithShape="0"/>
                </a:effectLst>
                <a:latin typeface="Drawing Guides" panose="02000500000000000000" pitchFamily="2" charset="0"/>
                <a:ea typeface="+mj-ea"/>
                <a:cs typeface="+mj-cs"/>
              </a:rPr>
              <a:t> </a:t>
            </a:r>
            <a:r>
              <a:rPr lang="en-GB" sz="3200" dirty="0" err="1">
                <a:solidFill>
                  <a:schemeClr val="bg1"/>
                </a:solidFill>
                <a:effectLst>
                  <a:reflection blurRad="6350" stA="35000" endPos="45500" dir="5400000" sy="-100000" algn="bl" rotWithShape="0"/>
                </a:effectLst>
                <a:latin typeface="Drawing Guides" panose="02000500000000000000" pitchFamily="2" charset="0"/>
                <a:ea typeface="+mj-ea"/>
                <a:cs typeface="+mj-cs"/>
              </a:rPr>
              <a:t>Reiber</a:t>
            </a:r>
            <a:endParaRPr lang="en-GB" sz="3200" dirty="0">
              <a:solidFill>
                <a:schemeClr val="bg1"/>
              </a:solidFill>
              <a:effectLst>
                <a:reflection blurRad="6350" stA="35000" endPos="45500" dir="5400000" sy="-100000" algn="bl" rotWithShape="0"/>
              </a:effectLst>
              <a:latin typeface="Drawing Guides" panose="02000500000000000000" pitchFamily="2" charset="0"/>
              <a:ea typeface="+mj-ea"/>
              <a:cs typeface="+mj-cs"/>
            </a:endParaRPr>
          </a:p>
        </p:txBody>
      </p:sp>
      <p:sp>
        <p:nvSpPr>
          <p:cNvPr id="12" name="Footer Placeholder 1"/>
          <p:cNvSpPr txBox="1">
            <a:spLocks/>
          </p:cNvSpPr>
          <p:nvPr/>
        </p:nvSpPr>
        <p:spPr>
          <a:xfrm>
            <a:off x="0" y="649073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l-PL" dirty="0" smtClean="0">
                <a:solidFill>
                  <a:schemeClr val="bg1"/>
                </a:solidFill>
                <a:latin typeface="Drawing Guides" panose="02000500000000000000" pitchFamily="2" charset="0"/>
              </a:rPr>
              <a:t>© G&amp;D Associates                                                          www.gregorydenby.com</a:t>
            </a:r>
            <a:endParaRPr lang="en-GB" dirty="0" smtClean="0">
              <a:solidFill>
                <a:schemeClr val="bg1"/>
              </a:solidFill>
              <a:latin typeface="Drawing Guides" panose="02000500000000000000" pitchFamily="2" charset="0"/>
            </a:endParaRPr>
          </a:p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34525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2277</TotalTime>
  <Words>185</Words>
  <Application>Microsoft Office PowerPoint</Application>
  <PresentationFormat>On-screen Show (4:3)</PresentationFormat>
  <Paragraphs>98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Drawing Guides</vt:lpstr>
      <vt:lpstr>Eraser</vt:lpstr>
      <vt:lpstr>Trebuchet MS</vt:lpstr>
      <vt:lpstr>Verdana</vt:lpstr>
      <vt:lpstr>Office Theme</vt:lpstr>
      <vt:lpstr> </vt:lpstr>
      <vt:lpstr>Resources</vt:lpstr>
      <vt:lpstr>PowerPoint Presentation</vt:lpstr>
      <vt:lpstr>The Knoster Model</vt:lpstr>
      <vt:lpstr>Missing Elements the Consequences</vt:lpstr>
      <vt:lpstr> Your vision</vt:lpstr>
      <vt:lpstr> Your Plan</vt:lpstr>
      <vt:lpstr> S M A R T</vt:lpstr>
      <vt:lpstr> </vt:lpstr>
      <vt:lpstr> Any Questions 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David Gregory</dc:creator>
  <cp:lastModifiedBy>David Gregory</cp:lastModifiedBy>
  <cp:revision>44</cp:revision>
  <dcterms:created xsi:type="dcterms:W3CDTF">2013-09-09T23:31:11Z</dcterms:created>
  <dcterms:modified xsi:type="dcterms:W3CDTF">2014-07-14T09:45:44Z</dcterms:modified>
</cp:coreProperties>
</file>